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7560000" cy="10692000"/>
  <p:notesSz cx="10692000" cy="7560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3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DFEFF"/>
          </a:solidFill>
          <a:ln w="12700">
            <a:solidFill>
              <a:srgbClr val="FDFEFF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32000" y="432000"/>
            <a:ext cx="6696000" cy="720000"/>
          </a:xfrm>
          <a:prstGeom prst="rect">
            <a:avLst/>
          </a:prstGeom>
          <a:solidFill>
            <a:srgbClr val="D7E6FF">
              <a:alpha val="38000"/>
            </a:srgbClr>
          </a:solidFill>
          <a:ln w="12700">
            <a:solidFill>
              <a:srgbClr val="D7E6FF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75200" y="475200"/>
            <a:ext cx="6609600" cy="633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003FA3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Proposal · 버전 2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432000" y="1368000"/>
            <a:ext cx="6696000" cy="5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7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앱_웹_화면</a:t>
            </a:r>
            <a:endParaRPr lang="en-US" sz="2700" dirty="0"/>
          </a:p>
        </p:txBody>
      </p:sp>
      <p:sp>
        <p:nvSpPr>
          <p:cNvPr id="6" name="Text 4"/>
          <p:cNvSpPr/>
          <p:nvPr/>
        </p:nvSpPr>
        <p:spPr>
          <a:xfrm>
            <a:off x="432000" y="1944000"/>
            <a:ext cx="6696000" cy="324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문서 타입 Proposal 기준으로 스토리보드를 구성했습니다.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432000" y="7910640"/>
            <a:ext cx="2136000" cy="288000"/>
          </a:xfrm>
          <a:prstGeom prst="roundRect">
            <a:avLst/>
          </a:prstGeom>
          <a:solidFill>
            <a:srgbClr val="E4F7FA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475200" y="7953840"/>
            <a:ext cx="2049600" cy="20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003FA3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Proposal</a:t>
            </a:r>
            <a:endParaRPr lang="en-US" sz="900" dirty="0"/>
          </a:p>
        </p:txBody>
      </p:sp>
      <p:sp>
        <p:nvSpPr>
          <p:cNvPr id="9" name="Shape 7"/>
          <p:cNvSpPr/>
          <p:nvPr/>
        </p:nvSpPr>
        <p:spPr>
          <a:xfrm>
            <a:off x="2712000" y="7910640"/>
            <a:ext cx="2136000" cy="288000"/>
          </a:xfrm>
          <a:prstGeom prst="roundRect">
            <a:avLst/>
          </a:prstGeom>
          <a:solidFill>
            <a:srgbClr val="E4F7FA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2755200" y="7953840"/>
            <a:ext cx="2049600" cy="20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003FA3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photo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4992000" y="7910640"/>
            <a:ext cx="2136000" cy="288000"/>
          </a:xfrm>
          <a:prstGeom prst="roundRect">
            <a:avLst/>
          </a:prstGeom>
          <a:solidFill>
            <a:srgbClr val="E4F7FA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035200" y="7953840"/>
            <a:ext cx="2049600" cy="20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003FA3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v2</a:t>
            </a:r>
            <a:endParaRPr lang="en-US" sz="900" dirty="0"/>
          </a:p>
        </p:txBody>
      </p:sp>
      <p:sp>
        <p:nvSpPr>
          <p:cNvPr id="13" name="Shape 11"/>
          <p:cNvSpPr/>
          <p:nvPr/>
        </p:nvSpPr>
        <p:spPr>
          <a:xfrm>
            <a:off x="432000" y="2412000"/>
            <a:ext cx="6696000" cy="3432240"/>
          </a:xfrm>
          <a:prstGeom prst="round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pic>
        <p:nvPicPr>
          <p:cNvPr id="14" name="Image 0" descr="C:\dev\doc-factory\images\소분 건기식 이미지.png">    </p:cNvPr>
          <p:cNvPicPr>
            <a:picLocks noChangeAspect="1"/>
          </p:cNvPicPr>
          <p:nvPr/>
        </p:nvPicPr>
        <p:blipFill>
          <a:blip r:embed="rId1"/>
          <a:srcRect l="0" r="0" t="30806" b="30806"/>
          <a:stretch/>
        </p:blipFill>
        <p:spPr>
          <a:xfrm>
            <a:off x="468000" y="2448000"/>
            <a:ext cx="6624000" cy="3360240"/>
          </a:xfrm>
          <a:prstGeom prst="rect">
            <a:avLst/>
          </a:prstGeom>
        </p:spPr>
      </p:pic>
      <p:sp>
        <p:nvSpPr>
          <p:cNvPr id="15" name="Shape 12"/>
          <p:cNvSpPr/>
          <p:nvPr/>
        </p:nvSpPr>
        <p:spPr>
          <a:xfrm>
            <a:off x="432000" y="8414640"/>
            <a:ext cx="2136000" cy="1125360"/>
          </a:xfrm>
          <a:prstGeom prst="roundRect">
            <a:avLst/>
          </a:prstGeom>
          <a:solidFill>
            <a:srgbClr val="FDFEFF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482400" y="8457840"/>
            <a:ext cx="2035200" cy="1046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페이지 수</a:t>
            </a:r>
            <a:endParaRPr lang="en-US" sz="900" dirty="0"/>
          </a:p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9</a:t>
            </a:r>
            <a:endParaRPr lang="en-US" sz="900" dirty="0"/>
          </a:p>
        </p:txBody>
      </p:sp>
      <p:sp>
        <p:nvSpPr>
          <p:cNvPr id="17" name="Shape 14"/>
          <p:cNvSpPr/>
          <p:nvPr/>
        </p:nvSpPr>
        <p:spPr>
          <a:xfrm>
            <a:off x="2712000" y="8414640"/>
            <a:ext cx="2136000" cy="1125360"/>
          </a:xfrm>
          <a:prstGeom prst="roundRect">
            <a:avLst/>
          </a:prstGeom>
          <a:solidFill>
            <a:srgbClr val="FDFEFF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2762400" y="8457840"/>
            <a:ext cx="2035200" cy="1046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문서 유형</a:t>
            </a:r>
            <a:endParaRPr lang="en-US" sz="900" dirty="0"/>
          </a:p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Proposal</a:t>
            </a:r>
            <a:endParaRPr lang="en-US" sz="900" dirty="0"/>
          </a:p>
        </p:txBody>
      </p:sp>
      <p:sp>
        <p:nvSpPr>
          <p:cNvPr id="19" name="Shape 16"/>
          <p:cNvSpPr/>
          <p:nvPr/>
        </p:nvSpPr>
        <p:spPr>
          <a:xfrm>
            <a:off x="4992000" y="8414640"/>
            <a:ext cx="2136000" cy="1125360"/>
          </a:xfrm>
          <a:prstGeom prst="roundRect">
            <a:avLst/>
          </a:prstGeom>
          <a:solidFill>
            <a:srgbClr val="FDFEFF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5042400" y="8457840"/>
            <a:ext cx="2035200" cy="1046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스타일</a:t>
            </a:r>
            <a:endParaRPr lang="en-US" sz="900" dirty="0"/>
          </a:p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선택됨</a:t>
            </a:r>
            <a:endParaRPr lang="en-US" sz="900" dirty="0"/>
          </a:p>
        </p:txBody>
      </p:sp>
      <p:sp>
        <p:nvSpPr>
          <p:cNvPr id="21" name="Shape 18"/>
          <p:cNvSpPr/>
          <p:nvPr/>
        </p:nvSpPr>
        <p:spPr>
          <a:xfrm>
            <a:off x="432000" y="6060240"/>
            <a:ext cx="6696000" cy="1634400"/>
          </a:xfrm>
          <a:prstGeom prst="round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511200" y="6139440"/>
            <a:ext cx="6537600" cy="147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소분 건기식 이미지 자산을 기준으로 문제 정의, 실행 방식, 검증 조건, 다음 액션까지 순차적으로 정리합니다.</a:t>
            </a:r>
            <a:endParaRPr lang="en-US" sz="1100" dirty="0"/>
          </a:p>
          <a:p>
            <a:pPr algn="l" indent="0" marL="0">
              <a:buNone/>
            </a:pP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페이지 수는 이미지 수가 아니라 문…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템플릿 반복은 최대 2회로 제한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검증 통과 전 export 금지</a:t>
            </a:r>
            <a:endParaRPr lang="en-US" sz="1100" dirty="0"/>
          </a:p>
        </p:txBody>
      </p:sp>
      <p:sp>
        <p:nvSpPr>
          <p:cNvPr id="23" name="Shape 20"/>
          <p:cNvSpPr/>
          <p:nvPr/>
        </p:nvSpPr>
        <p:spPr>
          <a:xfrm>
            <a:off x="432000" y="9784800"/>
            <a:ext cx="669600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24" name="Text 21"/>
          <p:cNvSpPr/>
          <p:nvPr/>
        </p:nvSpPr>
        <p:spPr>
          <a:xfrm>
            <a:off x="482400" y="9806400"/>
            <a:ext cx="6595200" cy="403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앱_웹_화면 · 1페이지</a:t>
            </a:r>
            <a:endParaRPr lang="en-US" sz="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DFEFF"/>
          </a:solidFill>
          <a:ln w="12700">
            <a:solidFill>
              <a:srgbClr val="FDFEFF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32000" y="432000"/>
            <a:ext cx="6696000" cy="720000"/>
          </a:xfrm>
          <a:prstGeom prst="rect">
            <a:avLst/>
          </a:prstGeom>
          <a:solidFill>
            <a:srgbClr val="D7E6FF">
              <a:alpha val="38000"/>
            </a:srgbClr>
          </a:solidFill>
          <a:ln w="12700">
            <a:solidFill>
              <a:srgbClr val="D7E6FF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75200" y="475200"/>
            <a:ext cx="6609600" cy="633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003FA3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핵심 장면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432000" y="1368000"/>
            <a:ext cx="6696000" cy="5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7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대표 자산 하이라이트</a:t>
            </a:r>
            <a:endParaRPr lang="en-US" sz="2700" dirty="0"/>
          </a:p>
        </p:txBody>
      </p:sp>
      <p:sp>
        <p:nvSpPr>
          <p:cNvPr id="6" name="Text 4"/>
          <p:cNvSpPr/>
          <p:nvPr/>
        </p:nvSpPr>
        <p:spPr>
          <a:xfrm>
            <a:off x="432000" y="1944000"/>
            <a:ext cx="6696000" cy="324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건강 레포트를 중심으로 메시지를 한 문장으로 고정합니다.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432000" y="7910640"/>
            <a:ext cx="2136000" cy="288000"/>
          </a:xfrm>
          <a:prstGeom prst="roundRect">
            <a:avLst/>
          </a:prstGeom>
          <a:solidFill>
            <a:srgbClr val="E4F7FA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475200" y="7953840"/>
            <a:ext cx="2049600" cy="20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003FA3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Proposal</a:t>
            </a:r>
            <a:endParaRPr lang="en-US" sz="900" dirty="0"/>
          </a:p>
        </p:txBody>
      </p:sp>
      <p:sp>
        <p:nvSpPr>
          <p:cNvPr id="9" name="Shape 7"/>
          <p:cNvSpPr/>
          <p:nvPr/>
        </p:nvSpPr>
        <p:spPr>
          <a:xfrm>
            <a:off x="2712000" y="7910640"/>
            <a:ext cx="2136000" cy="288000"/>
          </a:xfrm>
          <a:prstGeom prst="roundRect">
            <a:avLst/>
          </a:prstGeom>
          <a:solidFill>
            <a:srgbClr val="E4F7FA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2755200" y="7953840"/>
            <a:ext cx="2049600" cy="20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003FA3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photo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4992000" y="7910640"/>
            <a:ext cx="2136000" cy="288000"/>
          </a:xfrm>
          <a:prstGeom prst="roundRect">
            <a:avLst/>
          </a:prstGeom>
          <a:solidFill>
            <a:srgbClr val="E4F7FA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035200" y="7953840"/>
            <a:ext cx="2049600" cy="20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003FA3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v2</a:t>
            </a:r>
            <a:endParaRPr lang="en-US" sz="900" dirty="0"/>
          </a:p>
        </p:txBody>
      </p:sp>
      <p:sp>
        <p:nvSpPr>
          <p:cNvPr id="13" name="Shape 11"/>
          <p:cNvSpPr/>
          <p:nvPr/>
        </p:nvSpPr>
        <p:spPr>
          <a:xfrm>
            <a:off x="432000" y="2412000"/>
            <a:ext cx="6696000" cy="3432240"/>
          </a:xfrm>
          <a:prstGeom prst="round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pic>
        <p:nvPicPr>
          <p:cNvPr id="14" name="Image 0" descr="C:\dev\doc-factory\images\건강 레포트.png">    </p:cNvPr>
          <p:cNvPicPr>
            <a:picLocks noChangeAspect="1"/>
          </p:cNvPicPr>
          <p:nvPr/>
        </p:nvPicPr>
        <p:blipFill>
          <a:blip r:embed="rId1"/>
          <a:srcRect l="0" r="0" t="34152" b="34152"/>
          <a:stretch/>
        </p:blipFill>
        <p:spPr>
          <a:xfrm>
            <a:off x="468000" y="2448000"/>
            <a:ext cx="6624000" cy="3360240"/>
          </a:xfrm>
          <a:prstGeom prst="rect">
            <a:avLst/>
          </a:prstGeom>
        </p:spPr>
      </p:pic>
      <p:sp>
        <p:nvSpPr>
          <p:cNvPr id="15" name="Shape 12"/>
          <p:cNvSpPr/>
          <p:nvPr/>
        </p:nvSpPr>
        <p:spPr>
          <a:xfrm>
            <a:off x="432000" y="8414640"/>
            <a:ext cx="2136000" cy="1125360"/>
          </a:xfrm>
          <a:prstGeom prst="roundRect">
            <a:avLst/>
          </a:prstGeom>
          <a:solidFill>
            <a:srgbClr val="FDFEFF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482400" y="8457840"/>
            <a:ext cx="2035200" cy="1046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페이지 수</a:t>
            </a:r>
            <a:endParaRPr lang="en-US" sz="900" dirty="0"/>
          </a:p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9</a:t>
            </a:r>
            <a:endParaRPr lang="en-US" sz="900" dirty="0"/>
          </a:p>
        </p:txBody>
      </p:sp>
      <p:sp>
        <p:nvSpPr>
          <p:cNvPr id="17" name="Shape 14"/>
          <p:cNvSpPr/>
          <p:nvPr/>
        </p:nvSpPr>
        <p:spPr>
          <a:xfrm>
            <a:off x="2712000" y="8414640"/>
            <a:ext cx="2136000" cy="1125360"/>
          </a:xfrm>
          <a:prstGeom prst="roundRect">
            <a:avLst/>
          </a:prstGeom>
          <a:solidFill>
            <a:srgbClr val="FDFEFF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2762400" y="8457840"/>
            <a:ext cx="2035200" cy="1046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문서 유형</a:t>
            </a:r>
            <a:endParaRPr lang="en-US" sz="900" dirty="0"/>
          </a:p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Proposal</a:t>
            </a:r>
            <a:endParaRPr lang="en-US" sz="900" dirty="0"/>
          </a:p>
        </p:txBody>
      </p:sp>
      <p:sp>
        <p:nvSpPr>
          <p:cNvPr id="19" name="Shape 16"/>
          <p:cNvSpPr/>
          <p:nvPr/>
        </p:nvSpPr>
        <p:spPr>
          <a:xfrm>
            <a:off x="4992000" y="8414640"/>
            <a:ext cx="2136000" cy="1125360"/>
          </a:xfrm>
          <a:prstGeom prst="roundRect">
            <a:avLst/>
          </a:prstGeom>
          <a:solidFill>
            <a:srgbClr val="FDFEFF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5042400" y="8457840"/>
            <a:ext cx="2035200" cy="1046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스타일</a:t>
            </a:r>
            <a:endParaRPr lang="en-US" sz="900" dirty="0"/>
          </a:p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선택됨</a:t>
            </a:r>
            <a:endParaRPr lang="en-US" sz="900" dirty="0"/>
          </a:p>
        </p:txBody>
      </p:sp>
      <p:sp>
        <p:nvSpPr>
          <p:cNvPr id="21" name="Shape 18"/>
          <p:cNvSpPr/>
          <p:nvPr/>
        </p:nvSpPr>
        <p:spPr>
          <a:xfrm>
            <a:off x="432000" y="6060240"/>
            <a:ext cx="6696000" cy="1634400"/>
          </a:xfrm>
          <a:prstGeom prst="round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511200" y="6139440"/>
            <a:ext cx="6537600" cy="147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이미지는 1개만 사용해 주의를 분산시키지 않고 설명은 필요한 최소 길이로 유지합니다.</a:t>
            </a:r>
            <a:endParaRPr lang="en-US" sz="1100" dirty="0"/>
          </a:p>
          <a:p>
            <a:pPr algn="l" indent="0" marL="0">
              <a:buNone/>
            </a:pP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핵심 장면 설명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활용 맥락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검증 메모</a:t>
            </a:r>
            <a:endParaRPr lang="en-US" sz="1100" dirty="0"/>
          </a:p>
        </p:txBody>
      </p:sp>
      <p:sp>
        <p:nvSpPr>
          <p:cNvPr id="23" name="Shape 20"/>
          <p:cNvSpPr/>
          <p:nvPr/>
        </p:nvSpPr>
        <p:spPr>
          <a:xfrm>
            <a:off x="432000" y="9784800"/>
            <a:ext cx="669600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24" name="Text 21"/>
          <p:cNvSpPr/>
          <p:nvPr/>
        </p:nvSpPr>
        <p:spPr>
          <a:xfrm>
            <a:off x="482400" y="9806400"/>
            <a:ext cx="6595200" cy="403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앱_웹_화면 · 2페이지</a:t>
            </a:r>
            <a:endParaRPr lang="en-US" sz="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DFEFF"/>
          </a:solidFill>
          <a:ln w="12700">
            <a:solidFill>
              <a:srgbClr val="FDFEFF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32000" y="432000"/>
            <a:ext cx="6696000" cy="720000"/>
          </a:xfrm>
          <a:prstGeom prst="rect">
            <a:avLst/>
          </a:prstGeom>
          <a:solidFill>
            <a:srgbClr val="D7E6FF">
              <a:alpha val="38000"/>
            </a:srgbClr>
          </a:solidFill>
          <a:ln w="12700">
            <a:solidFill>
              <a:srgbClr val="D7E6FF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75200" y="475200"/>
            <a:ext cx="6609600" cy="633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003FA3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해결안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432000" y="1368000"/>
            <a:ext cx="6696000" cy="5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7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해결안 페이지 핵심</a:t>
            </a:r>
            <a:endParaRPr lang="en-US" sz="2700" dirty="0"/>
          </a:p>
        </p:txBody>
      </p:sp>
      <p:sp>
        <p:nvSpPr>
          <p:cNvPr id="6" name="Text 4"/>
          <p:cNvSpPr/>
          <p:nvPr/>
        </p:nvSpPr>
        <p:spPr>
          <a:xfrm>
            <a:off x="432000" y="1944000"/>
            <a:ext cx="6696000" cy="324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ui 토픽을 기준으로 페이지 메시지를 정리합니다.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432000" y="7910640"/>
            <a:ext cx="2136000" cy="288000"/>
          </a:xfrm>
          <a:prstGeom prst="roundRect">
            <a:avLst/>
          </a:prstGeom>
          <a:solidFill>
            <a:srgbClr val="E4F7FA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475200" y="7953840"/>
            <a:ext cx="2049600" cy="20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003FA3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Proposal</a:t>
            </a:r>
            <a:endParaRPr lang="en-US" sz="900" dirty="0"/>
          </a:p>
        </p:txBody>
      </p:sp>
      <p:sp>
        <p:nvSpPr>
          <p:cNvPr id="9" name="Shape 7"/>
          <p:cNvSpPr/>
          <p:nvPr/>
        </p:nvSpPr>
        <p:spPr>
          <a:xfrm>
            <a:off x="2712000" y="7910640"/>
            <a:ext cx="2136000" cy="288000"/>
          </a:xfrm>
          <a:prstGeom prst="roundRect">
            <a:avLst/>
          </a:prstGeom>
          <a:solidFill>
            <a:srgbClr val="E4F7FA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2755200" y="7953840"/>
            <a:ext cx="2049600" cy="20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003FA3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ui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4992000" y="7910640"/>
            <a:ext cx="2136000" cy="288000"/>
          </a:xfrm>
          <a:prstGeom prst="roundRect">
            <a:avLst/>
          </a:prstGeom>
          <a:solidFill>
            <a:srgbClr val="E4F7FA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035200" y="7953840"/>
            <a:ext cx="2049600" cy="20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003FA3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v2</a:t>
            </a:r>
            <a:endParaRPr lang="en-US" sz="900" dirty="0"/>
          </a:p>
        </p:txBody>
      </p:sp>
      <p:sp>
        <p:nvSpPr>
          <p:cNvPr id="13" name="Shape 11"/>
          <p:cNvSpPr/>
          <p:nvPr/>
        </p:nvSpPr>
        <p:spPr>
          <a:xfrm>
            <a:off x="432000" y="2412000"/>
            <a:ext cx="6696000" cy="3432240"/>
          </a:xfrm>
          <a:prstGeom prst="round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pic>
        <p:nvPicPr>
          <p:cNvPr id="14" name="Image 0" descr="C:\dev\doc-factory\images\앱 웹 화면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3007" y="2448000"/>
            <a:ext cx="4393985" cy="3360240"/>
          </a:xfrm>
          <a:prstGeom prst="rect">
            <a:avLst/>
          </a:prstGeom>
        </p:spPr>
      </p:pic>
      <p:sp>
        <p:nvSpPr>
          <p:cNvPr id="15" name="Shape 12"/>
          <p:cNvSpPr/>
          <p:nvPr/>
        </p:nvSpPr>
        <p:spPr>
          <a:xfrm>
            <a:off x="432000" y="8414640"/>
            <a:ext cx="2136000" cy="1125360"/>
          </a:xfrm>
          <a:prstGeom prst="roundRect">
            <a:avLst/>
          </a:prstGeom>
          <a:solidFill>
            <a:srgbClr val="FDFEFF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482400" y="8457840"/>
            <a:ext cx="2035200" cy="1046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페이지 수</a:t>
            </a:r>
            <a:endParaRPr lang="en-US" sz="900" dirty="0"/>
          </a:p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9</a:t>
            </a:r>
            <a:endParaRPr lang="en-US" sz="900" dirty="0"/>
          </a:p>
        </p:txBody>
      </p:sp>
      <p:sp>
        <p:nvSpPr>
          <p:cNvPr id="17" name="Shape 14"/>
          <p:cNvSpPr/>
          <p:nvPr/>
        </p:nvSpPr>
        <p:spPr>
          <a:xfrm>
            <a:off x="2712000" y="8414640"/>
            <a:ext cx="2136000" cy="1125360"/>
          </a:xfrm>
          <a:prstGeom prst="roundRect">
            <a:avLst/>
          </a:prstGeom>
          <a:solidFill>
            <a:srgbClr val="FDFEFF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2762400" y="8457840"/>
            <a:ext cx="2035200" cy="1046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문서 유형</a:t>
            </a:r>
            <a:endParaRPr lang="en-US" sz="900" dirty="0"/>
          </a:p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Proposal</a:t>
            </a:r>
            <a:endParaRPr lang="en-US" sz="900" dirty="0"/>
          </a:p>
        </p:txBody>
      </p:sp>
      <p:sp>
        <p:nvSpPr>
          <p:cNvPr id="19" name="Shape 16"/>
          <p:cNvSpPr/>
          <p:nvPr/>
        </p:nvSpPr>
        <p:spPr>
          <a:xfrm>
            <a:off x="4992000" y="8414640"/>
            <a:ext cx="2136000" cy="1125360"/>
          </a:xfrm>
          <a:prstGeom prst="roundRect">
            <a:avLst/>
          </a:prstGeom>
          <a:solidFill>
            <a:srgbClr val="FDFEFF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5042400" y="8457840"/>
            <a:ext cx="2035200" cy="1046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스타일</a:t>
            </a:r>
            <a:endParaRPr lang="en-US" sz="900" dirty="0"/>
          </a:p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선택됨</a:t>
            </a:r>
            <a:endParaRPr lang="en-US" sz="900" dirty="0"/>
          </a:p>
        </p:txBody>
      </p:sp>
      <p:sp>
        <p:nvSpPr>
          <p:cNvPr id="21" name="Shape 18"/>
          <p:cNvSpPr/>
          <p:nvPr/>
        </p:nvSpPr>
        <p:spPr>
          <a:xfrm>
            <a:off x="432000" y="6060240"/>
            <a:ext cx="6696000" cy="1634400"/>
          </a:xfrm>
          <a:prstGeom prst="round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511200" y="6139440"/>
            <a:ext cx="6537600" cy="147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앱 웹 화면 자산을 선택 근거로 사용하고, 확인 가능한 항목만 포함합니다. 의미가 불명확하면 중립 문장을 1개만 유지합니다.</a:t>
            </a:r>
            <a:endParaRPr lang="en-US" sz="1100" dirty="0"/>
          </a:p>
          <a:p>
            <a:pPr algn="l" indent="0" marL="0">
              <a:buNone/>
            </a:pP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핵심 메시지 1개 유지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보조 근거를 짧게 첨부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페이지 목적과 성공조건 정렬</a:t>
            </a:r>
            <a:endParaRPr lang="en-US" sz="1100" dirty="0"/>
          </a:p>
        </p:txBody>
      </p:sp>
      <p:sp>
        <p:nvSpPr>
          <p:cNvPr id="23" name="Shape 20"/>
          <p:cNvSpPr/>
          <p:nvPr/>
        </p:nvSpPr>
        <p:spPr>
          <a:xfrm>
            <a:off x="432000" y="9784800"/>
            <a:ext cx="669600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24" name="Text 21"/>
          <p:cNvSpPr/>
          <p:nvPr/>
        </p:nvSpPr>
        <p:spPr>
          <a:xfrm>
            <a:off x="482400" y="9806400"/>
            <a:ext cx="6595200" cy="403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앱_웹_화면 · 3페이지</a:t>
            </a:r>
            <a:endParaRPr lang="en-US" sz="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DFEFF"/>
          </a:solidFill>
          <a:ln w="12700">
            <a:solidFill>
              <a:srgbClr val="FDFEFF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32000" y="432000"/>
            <a:ext cx="6696000" cy="720000"/>
          </a:xfrm>
          <a:prstGeom prst="rect">
            <a:avLst/>
          </a:prstGeom>
          <a:solidFill>
            <a:srgbClr val="D7E6FF">
              <a:alpha val="38000"/>
            </a:srgbClr>
          </a:solidFill>
          <a:ln w="12700">
            <a:solidFill>
              <a:srgbClr val="D7E6FF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75200" y="475200"/>
            <a:ext cx="6609600" cy="633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003FA3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실행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432000" y="1368000"/>
            <a:ext cx="6696000" cy="57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7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운영 프로세스</a:t>
            </a:r>
            <a:endParaRPr lang="en-US" sz="2700" dirty="0"/>
          </a:p>
        </p:txBody>
      </p:sp>
      <p:sp>
        <p:nvSpPr>
          <p:cNvPr id="6" name="Text 4"/>
          <p:cNvSpPr/>
          <p:nvPr/>
        </p:nvSpPr>
        <p:spPr>
          <a:xfrm>
            <a:off x="432000" y="2016000"/>
            <a:ext cx="6696000" cy="39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단계 간 입력/출력 조건을 명확히 고정합니다.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432000" y="5877360"/>
            <a:ext cx="6696000" cy="449460"/>
          </a:xfrm>
          <a:prstGeom prst="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 rot="5400000">
            <a:off x="2842560" y="5877360"/>
            <a:ext cx="44946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482400" y="5920560"/>
            <a:ext cx="2276640" cy="363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1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2976480" y="5920560"/>
            <a:ext cx="4017600" cy="363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입력 정보 수집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432000" y="6326820"/>
            <a:ext cx="6696000" cy="449460"/>
          </a:xfrm>
          <a:prstGeom prst="rect">
            <a:avLst/>
          </a:prstGeom>
          <a:solidFill>
            <a:srgbClr val="FDFEFF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 rot="5400000">
            <a:off x="2842560" y="6326820"/>
            <a:ext cx="44946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82400" y="6370020"/>
            <a:ext cx="2276640" cy="363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2</a:t>
            </a:r>
            <a:endParaRPr lang="en-US" sz="900" dirty="0"/>
          </a:p>
        </p:txBody>
      </p:sp>
      <p:sp>
        <p:nvSpPr>
          <p:cNvPr id="14" name="Text 12"/>
          <p:cNvSpPr/>
          <p:nvPr/>
        </p:nvSpPr>
        <p:spPr>
          <a:xfrm>
            <a:off x="2976480" y="6370020"/>
            <a:ext cx="4017600" cy="363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중간 검토</a:t>
            </a:r>
            <a:endParaRPr lang="en-US" sz="900" dirty="0"/>
          </a:p>
        </p:txBody>
      </p:sp>
      <p:sp>
        <p:nvSpPr>
          <p:cNvPr id="15" name="Shape 13"/>
          <p:cNvSpPr/>
          <p:nvPr/>
        </p:nvSpPr>
        <p:spPr>
          <a:xfrm>
            <a:off x="432000" y="6776280"/>
            <a:ext cx="6696000" cy="449460"/>
          </a:xfrm>
          <a:prstGeom prst="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 rot="5400000">
            <a:off x="2842560" y="6776280"/>
            <a:ext cx="44946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482400" y="6819480"/>
            <a:ext cx="2276640" cy="363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3</a:t>
            </a:r>
            <a:endParaRPr lang="en-US" sz="900" dirty="0"/>
          </a:p>
        </p:txBody>
      </p:sp>
      <p:sp>
        <p:nvSpPr>
          <p:cNvPr id="18" name="Text 16"/>
          <p:cNvSpPr/>
          <p:nvPr/>
        </p:nvSpPr>
        <p:spPr>
          <a:xfrm>
            <a:off x="2976480" y="6819480"/>
            <a:ext cx="4017600" cy="363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배포/운영</a:t>
            </a:r>
            <a:endParaRPr lang="en-US" sz="900" dirty="0"/>
          </a:p>
        </p:txBody>
      </p:sp>
      <p:sp>
        <p:nvSpPr>
          <p:cNvPr id="19" name="Shape 17"/>
          <p:cNvSpPr/>
          <p:nvPr/>
        </p:nvSpPr>
        <p:spPr>
          <a:xfrm>
            <a:off x="432000" y="7225740"/>
            <a:ext cx="6696000" cy="449460"/>
          </a:xfrm>
          <a:prstGeom prst="rect">
            <a:avLst/>
          </a:prstGeom>
          <a:solidFill>
            <a:srgbClr val="FDFEFF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 rot="5400000">
            <a:off x="2842560" y="7225740"/>
            <a:ext cx="44946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482400" y="7268940"/>
            <a:ext cx="2276640" cy="363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4</a:t>
            </a:r>
            <a:endParaRPr lang="en-US" sz="900" dirty="0"/>
          </a:p>
        </p:txBody>
      </p:sp>
      <p:sp>
        <p:nvSpPr>
          <p:cNvPr id="22" name="Text 20"/>
          <p:cNvSpPr/>
          <p:nvPr/>
        </p:nvSpPr>
        <p:spPr>
          <a:xfrm>
            <a:off x="2976480" y="7268940"/>
            <a:ext cx="4017600" cy="363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리포트 회수</a:t>
            </a:r>
            <a:endParaRPr lang="en-US" sz="900" dirty="0"/>
          </a:p>
        </p:txBody>
      </p:sp>
      <p:sp>
        <p:nvSpPr>
          <p:cNvPr id="23" name="Shape 21"/>
          <p:cNvSpPr/>
          <p:nvPr/>
        </p:nvSpPr>
        <p:spPr>
          <a:xfrm>
            <a:off x="432000" y="2556000"/>
            <a:ext cx="6696000" cy="3105360"/>
          </a:xfrm>
          <a:prstGeom prst="round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511200" y="2635200"/>
            <a:ext cx="6537600" cy="2946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단계별 담당, 산출물, 검증 기준을 분리하면 운영 중 품질 편차를 줄일 수 있습니다.</a:t>
            </a:r>
            <a:endParaRPr lang="en-US" sz="1100" dirty="0"/>
          </a:p>
          <a:p>
            <a:pPr algn="l" indent="0" marL="0">
              <a:buNone/>
            </a:pP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입력 정보 수집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중간 검토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배포/운영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리포트 회수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다음 사이클 반영</a:t>
            </a:r>
            <a:endParaRPr lang="en-US" sz="1100" dirty="0"/>
          </a:p>
        </p:txBody>
      </p:sp>
      <p:sp>
        <p:nvSpPr>
          <p:cNvPr id="25" name="Shape 23"/>
          <p:cNvSpPr/>
          <p:nvPr/>
        </p:nvSpPr>
        <p:spPr>
          <a:xfrm>
            <a:off x="432000" y="7891200"/>
            <a:ext cx="6696000" cy="1648800"/>
          </a:xfrm>
          <a:prstGeom prst="roundRect">
            <a:avLst/>
          </a:prstGeom>
          <a:solidFill>
            <a:srgbClr val="E4F7FA"/>
          </a:solidFill>
          <a:ln w="12700">
            <a:solidFill>
              <a:srgbClr val="E4F7FA">
                <a:alpha val="0"/>
              </a:srgbClr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504000" y="7963200"/>
            <a:ext cx="6552000" cy="1504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각 단계는 완료 조건이 있어야 다음 단계로 이동할 수 있습니다.</a:t>
            </a:r>
            <a:endParaRPr lang="en-US" sz="1100" dirty="0"/>
          </a:p>
        </p:txBody>
      </p:sp>
      <p:sp>
        <p:nvSpPr>
          <p:cNvPr id="27" name="Shape 25"/>
          <p:cNvSpPr/>
          <p:nvPr/>
        </p:nvSpPr>
        <p:spPr>
          <a:xfrm>
            <a:off x="432000" y="9784800"/>
            <a:ext cx="669600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482400" y="9806400"/>
            <a:ext cx="6595200" cy="403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앱_웹_화면 · 4페이지</a:t>
            </a:r>
            <a:endParaRPr lang="en-US" sz="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DFEFF"/>
          </a:solidFill>
          <a:ln w="12700">
            <a:solidFill>
              <a:srgbClr val="FDFEFF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32000" y="432000"/>
            <a:ext cx="6696000" cy="720000"/>
          </a:xfrm>
          <a:prstGeom prst="rect">
            <a:avLst/>
          </a:prstGeom>
          <a:solidFill>
            <a:srgbClr val="D7E6FF">
              <a:alpha val="38000"/>
            </a:srgbClr>
          </a:solidFill>
          <a:ln w="12700">
            <a:solidFill>
              <a:srgbClr val="D7E6FF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75200" y="475200"/>
            <a:ext cx="6609600" cy="633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003FA3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비교표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432000" y="1368000"/>
            <a:ext cx="6696000" cy="504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7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선택지 비교</a:t>
            </a:r>
            <a:endParaRPr lang="en-US" sz="2700" dirty="0"/>
          </a:p>
        </p:txBody>
      </p:sp>
      <p:sp>
        <p:nvSpPr>
          <p:cNvPr id="6" name="Text 4"/>
          <p:cNvSpPr/>
          <p:nvPr/>
        </p:nvSpPr>
        <p:spPr>
          <a:xfrm>
            <a:off x="432000" y="1944000"/>
            <a:ext cx="6696000" cy="324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조건/비용/리스크를 동일 축으로 비교합니다.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432000" y="2376000"/>
            <a:ext cx="6696000" cy="939780"/>
          </a:xfrm>
          <a:prstGeom prst="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 rot="5400000">
            <a:off x="2842560" y="2376000"/>
            <a:ext cx="93978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482400" y="2419200"/>
            <a:ext cx="2276640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1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2976480" y="2419200"/>
            <a:ext cx="4017600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필수 조건 충족 여부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432000" y="3315780"/>
            <a:ext cx="6696000" cy="939780"/>
          </a:xfrm>
          <a:prstGeom prst="rect">
            <a:avLst/>
          </a:prstGeom>
          <a:solidFill>
            <a:srgbClr val="FDFEFF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 rot="5400000">
            <a:off x="2842560" y="3315780"/>
            <a:ext cx="93978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82400" y="3358980"/>
            <a:ext cx="2276640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2</a:t>
            </a:r>
            <a:endParaRPr lang="en-US" sz="900" dirty="0"/>
          </a:p>
        </p:txBody>
      </p:sp>
      <p:sp>
        <p:nvSpPr>
          <p:cNvPr id="14" name="Text 12"/>
          <p:cNvSpPr/>
          <p:nvPr/>
        </p:nvSpPr>
        <p:spPr>
          <a:xfrm>
            <a:off x="2976480" y="3358980"/>
            <a:ext cx="4017600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운영 난이도</a:t>
            </a:r>
            <a:endParaRPr lang="en-US" sz="900" dirty="0"/>
          </a:p>
        </p:txBody>
      </p:sp>
      <p:sp>
        <p:nvSpPr>
          <p:cNvPr id="15" name="Shape 13"/>
          <p:cNvSpPr/>
          <p:nvPr/>
        </p:nvSpPr>
        <p:spPr>
          <a:xfrm>
            <a:off x="432000" y="4255560"/>
            <a:ext cx="6696000" cy="939780"/>
          </a:xfrm>
          <a:prstGeom prst="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 rot="5400000">
            <a:off x="2842560" y="4255560"/>
            <a:ext cx="93978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482400" y="4298760"/>
            <a:ext cx="2276640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3</a:t>
            </a:r>
            <a:endParaRPr lang="en-US" sz="900" dirty="0"/>
          </a:p>
        </p:txBody>
      </p:sp>
      <p:sp>
        <p:nvSpPr>
          <p:cNvPr id="18" name="Text 16"/>
          <p:cNvSpPr/>
          <p:nvPr/>
        </p:nvSpPr>
        <p:spPr>
          <a:xfrm>
            <a:off x="2976480" y="4298760"/>
            <a:ext cx="4017600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도입 비용</a:t>
            </a:r>
            <a:endParaRPr lang="en-US" sz="900" dirty="0"/>
          </a:p>
        </p:txBody>
      </p:sp>
      <p:sp>
        <p:nvSpPr>
          <p:cNvPr id="19" name="Shape 17"/>
          <p:cNvSpPr/>
          <p:nvPr/>
        </p:nvSpPr>
        <p:spPr>
          <a:xfrm>
            <a:off x="432000" y="5195340"/>
            <a:ext cx="6696000" cy="939780"/>
          </a:xfrm>
          <a:prstGeom prst="rect">
            <a:avLst/>
          </a:prstGeom>
          <a:solidFill>
            <a:srgbClr val="FDFEFF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 rot="5400000">
            <a:off x="2842560" y="5195340"/>
            <a:ext cx="93978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482400" y="5238540"/>
            <a:ext cx="2276640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4</a:t>
            </a:r>
            <a:endParaRPr lang="en-US" sz="900" dirty="0"/>
          </a:p>
        </p:txBody>
      </p:sp>
      <p:sp>
        <p:nvSpPr>
          <p:cNvPr id="22" name="Text 20"/>
          <p:cNvSpPr/>
          <p:nvPr/>
        </p:nvSpPr>
        <p:spPr>
          <a:xfrm>
            <a:off x="2976480" y="5238540"/>
            <a:ext cx="4017600" cy="85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유지관리 부담</a:t>
            </a:r>
            <a:endParaRPr lang="en-US" sz="900" dirty="0"/>
          </a:p>
        </p:txBody>
      </p:sp>
      <p:sp>
        <p:nvSpPr>
          <p:cNvPr id="23" name="Shape 21"/>
          <p:cNvSpPr/>
          <p:nvPr/>
        </p:nvSpPr>
        <p:spPr>
          <a:xfrm>
            <a:off x="432000" y="6351120"/>
            <a:ext cx="6696000" cy="1307520"/>
          </a:xfrm>
          <a:prstGeom prst="round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511200" y="6430320"/>
            <a:ext cx="6537600" cy="1149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비교표는 결론을 유도하기 위한 장치이며 항목 정의가 다르면 같은 표에서 비교하지 않습니다.</a:t>
            </a:r>
            <a:endParaRPr lang="en-US" sz="1100" dirty="0"/>
          </a:p>
          <a:p>
            <a:pPr algn="l" indent="0" marL="0">
              <a:buNone/>
            </a:pP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필수 조건 충족 여부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운영 난이도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도입 비용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유지관리 부담</a:t>
            </a:r>
            <a:endParaRPr lang="en-US" sz="1100" dirty="0"/>
          </a:p>
        </p:txBody>
      </p:sp>
      <p:sp>
        <p:nvSpPr>
          <p:cNvPr id="25" name="Shape 23"/>
          <p:cNvSpPr/>
          <p:nvPr/>
        </p:nvSpPr>
        <p:spPr>
          <a:xfrm>
            <a:off x="432000" y="7874640"/>
            <a:ext cx="6696000" cy="1665360"/>
          </a:xfrm>
          <a:prstGeom prst="roundRect">
            <a:avLst/>
          </a:prstGeom>
          <a:solidFill>
            <a:srgbClr val="E4F7FA"/>
          </a:solidFill>
          <a:ln w="12700">
            <a:solidFill>
              <a:srgbClr val="E4F7FA">
                <a:alpha val="0"/>
              </a:srgbClr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504000" y="7946640"/>
            <a:ext cx="6552000" cy="1521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비교 기준은 사전에 합의된 항목만 사용합니다.</a:t>
            </a:r>
            <a:endParaRPr lang="en-US" sz="1100" dirty="0"/>
          </a:p>
        </p:txBody>
      </p:sp>
      <p:sp>
        <p:nvSpPr>
          <p:cNvPr id="27" name="Shape 25"/>
          <p:cNvSpPr/>
          <p:nvPr/>
        </p:nvSpPr>
        <p:spPr>
          <a:xfrm>
            <a:off x="432000" y="9784800"/>
            <a:ext cx="669600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482400" y="9806400"/>
            <a:ext cx="6595200" cy="403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앱_웹_화면 · 5페이지</a:t>
            </a:r>
            <a:endParaRPr lang="en-US" sz="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DFEFF"/>
          </a:solidFill>
          <a:ln w="12700">
            <a:solidFill>
              <a:srgbClr val="FDFEFF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32000" y="432000"/>
            <a:ext cx="6696000" cy="720000"/>
          </a:xfrm>
          <a:prstGeom prst="rect">
            <a:avLst/>
          </a:prstGeom>
          <a:solidFill>
            <a:srgbClr val="D7E6FF">
              <a:alpha val="38000"/>
            </a:srgbClr>
          </a:solidFill>
          <a:ln w="12700">
            <a:solidFill>
              <a:srgbClr val="D7E6FF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75200" y="475200"/>
            <a:ext cx="6609600" cy="633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003FA3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핵심 정리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432000" y="1368000"/>
            <a:ext cx="6696000" cy="57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7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이미지 없이 정리한 핵심 논리</a:t>
            </a:r>
            <a:endParaRPr lang="en-US" sz="2700" dirty="0"/>
          </a:p>
        </p:txBody>
      </p:sp>
      <p:sp>
        <p:nvSpPr>
          <p:cNvPr id="6" name="Text 4"/>
          <p:cNvSpPr/>
          <p:nvPr/>
        </p:nvSpPr>
        <p:spPr>
          <a:xfrm>
            <a:off x="432000" y="2016000"/>
            <a:ext cx="6696000" cy="36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근거-주장-행동을 텍스트만으로 연결합니다.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432000" y="2448000"/>
            <a:ext cx="6696000" cy="4587840"/>
          </a:xfrm>
          <a:prstGeom prst="round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11200" y="2527200"/>
            <a:ext cx="6537600" cy="44294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이미지가 부족하거나 저신호 자산 비중이 높을 때 텍스트 중심 페이지로 문서 리듬을 회복합니다.</a:t>
            </a:r>
            <a:endParaRPr lang="en-US" sz="1100" dirty="0"/>
          </a:p>
          <a:p>
            <a:pPr algn="l" indent="0" marL="0">
              <a:buNone/>
            </a:pP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핵심 주장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근거 항목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예외 조건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실행 조건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432000" y="7251840"/>
            <a:ext cx="6696000" cy="2288160"/>
          </a:xfrm>
          <a:prstGeom prst="roundRect">
            <a:avLst/>
          </a:prstGeom>
          <a:solidFill>
            <a:srgbClr val="E4F7FA"/>
          </a:solidFill>
          <a:ln w="12700">
            <a:solidFill>
              <a:srgbClr val="E4F7FA">
                <a:alpha val="0"/>
              </a:srgbClr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04000" y="7323840"/>
            <a:ext cx="6552000" cy="2144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텍스트 페이지는 멀티 페이지 문서에서 최소 1회 포함됩니다.</a:t>
            </a:r>
            <a:endParaRPr lang="en-US" sz="1100" dirty="0"/>
          </a:p>
        </p:txBody>
      </p:sp>
      <p:sp>
        <p:nvSpPr>
          <p:cNvPr id="11" name="Shape 9"/>
          <p:cNvSpPr/>
          <p:nvPr/>
        </p:nvSpPr>
        <p:spPr>
          <a:xfrm>
            <a:off x="432000" y="9784800"/>
            <a:ext cx="669600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482400" y="9806400"/>
            <a:ext cx="6595200" cy="403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앱_웹_화면 · 6페이지</a:t>
            </a:r>
            <a:endParaRPr lang="en-US" sz="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DFEFF"/>
          </a:solidFill>
          <a:ln w="12700">
            <a:solidFill>
              <a:srgbClr val="FDFEFF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32000" y="432000"/>
            <a:ext cx="6696000" cy="720000"/>
          </a:xfrm>
          <a:prstGeom prst="rect">
            <a:avLst/>
          </a:prstGeom>
          <a:solidFill>
            <a:srgbClr val="D7E6FF">
              <a:alpha val="38000"/>
            </a:srgbClr>
          </a:solidFill>
          <a:ln w="12700">
            <a:solidFill>
              <a:srgbClr val="D7E6FF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75200" y="475200"/>
            <a:ext cx="6609600" cy="633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003FA3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실행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432000" y="1368000"/>
            <a:ext cx="6696000" cy="504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7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실행 타임라인</a:t>
            </a:r>
            <a:endParaRPr lang="en-US" sz="2700" dirty="0"/>
          </a:p>
        </p:txBody>
      </p:sp>
      <p:sp>
        <p:nvSpPr>
          <p:cNvPr id="6" name="Text 4"/>
          <p:cNvSpPr/>
          <p:nvPr/>
        </p:nvSpPr>
        <p:spPr>
          <a:xfrm>
            <a:off x="432000" y="1944000"/>
            <a:ext cx="6696000" cy="324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단계 간 입력/출력 조건을 명확히 고정합니다.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432000" y="2376000"/>
            <a:ext cx="1224000" cy="1961280"/>
          </a:xfrm>
          <a:prstGeom prst="round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475200" y="2419200"/>
            <a:ext cx="1137600" cy="1882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1. 입력 정보 수집</a:t>
            </a:r>
            <a:endParaRPr lang="en-US" sz="900" dirty="0"/>
          </a:p>
        </p:txBody>
      </p:sp>
      <p:sp>
        <p:nvSpPr>
          <p:cNvPr id="9" name="Shape 7"/>
          <p:cNvSpPr/>
          <p:nvPr/>
        </p:nvSpPr>
        <p:spPr>
          <a:xfrm>
            <a:off x="1656000" y="3356640"/>
            <a:ext cx="14400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1800000" y="2376000"/>
            <a:ext cx="1224000" cy="1961280"/>
          </a:xfrm>
          <a:prstGeom prst="round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843200" y="2419200"/>
            <a:ext cx="1137600" cy="1882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2. 중간 검토</a:t>
            </a:r>
            <a:endParaRPr lang="en-US" sz="900" dirty="0"/>
          </a:p>
        </p:txBody>
      </p:sp>
      <p:sp>
        <p:nvSpPr>
          <p:cNvPr id="12" name="Shape 10"/>
          <p:cNvSpPr/>
          <p:nvPr/>
        </p:nvSpPr>
        <p:spPr>
          <a:xfrm>
            <a:off x="3024000" y="3356640"/>
            <a:ext cx="14400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3168000" y="2376000"/>
            <a:ext cx="1224000" cy="1961280"/>
          </a:xfrm>
          <a:prstGeom prst="round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3211200" y="2419200"/>
            <a:ext cx="1137600" cy="1882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3. 배포/운영</a:t>
            </a:r>
            <a:endParaRPr lang="en-US" sz="900" dirty="0"/>
          </a:p>
        </p:txBody>
      </p:sp>
      <p:sp>
        <p:nvSpPr>
          <p:cNvPr id="15" name="Shape 13"/>
          <p:cNvSpPr/>
          <p:nvPr/>
        </p:nvSpPr>
        <p:spPr>
          <a:xfrm>
            <a:off x="4392000" y="3356640"/>
            <a:ext cx="14400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4536000" y="2376000"/>
            <a:ext cx="1224000" cy="1961280"/>
          </a:xfrm>
          <a:prstGeom prst="round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4579200" y="2419200"/>
            <a:ext cx="1137600" cy="1882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4. 리포트 회수</a:t>
            </a:r>
            <a:endParaRPr lang="en-US" sz="900" dirty="0"/>
          </a:p>
        </p:txBody>
      </p:sp>
      <p:sp>
        <p:nvSpPr>
          <p:cNvPr id="18" name="Shape 16"/>
          <p:cNvSpPr/>
          <p:nvPr/>
        </p:nvSpPr>
        <p:spPr>
          <a:xfrm>
            <a:off x="5760000" y="3356640"/>
            <a:ext cx="14400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5904000" y="2376000"/>
            <a:ext cx="1224000" cy="1961280"/>
          </a:xfrm>
          <a:prstGeom prst="round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5947200" y="2419200"/>
            <a:ext cx="1137600" cy="1882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5. 다음 사이클 반영</a:t>
            </a:r>
            <a:endParaRPr lang="en-US" sz="900" dirty="0"/>
          </a:p>
        </p:txBody>
      </p:sp>
      <p:sp>
        <p:nvSpPr>
          <p:cNvPr id="21" name="Shape 19"/>
          <p:cNvSpPr/>
          <p:nvPr/>
        </p:nvSpPr>
        <p:spPr>
          <a:xfrm>
            <a:off x="432000" y="4553280"/>
            <a:ext cx="6696000" cy="2451600"/>
          </a:xfrm>
          <a:prstGeom prst="round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511200" y="4632480"/>
            <a:ext cx="6537600" cy="2293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단계별 담당, 산출물, 검증 기준을 분리하면 운영 중 품질 편차를 줄일 수 있습니다.</a:t>
            </a:r>
            <a:endParaRPr lang="en-US" sz="1100" dirty="0"/>
          </a:p>
          <a:p>
            <a:pPr algn="l" indent="0" marL="0">
              <a:buNone/>
            </a:pP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입력 정보 수집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중간 검토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배포/운영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리포트 회수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다음 사이클 반영</a:t>
            </a:r>
            <a:endParaRPr lang="en-US" sz="1100" dirty="0"/>
          </a:p>
        </p:txBody>
      </p:sp>
      <p:sp>
        <p:nvSpPr>
          <p:cNvPr id="23" name="Shape 21"/>
          <p:cNvSpPr/>
          <p:nvPr/>
        </p:nvSpPr>
        <p:spPr>
          <a:xfrm>
            <a:off x="432000" y="7220880"/>
            <a:ext cx="6696000" cy="2319120"/>
          </a:xfrm>
          <a:prstGeom prst="roundRect">
            <a:avLst/>
          </a:prstGeom>
          <a:solidFill>
            <a:srgbClr val="E4F7FA"/>
          </a:solidFill>
          <a:ln w="12700">
            <a:solidFill>
              <a:srgbClr val="E4F7FA">
                <a:alpha val="0"/>
              </a:srgbClr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504000" y="7292880"/>
            <a:ext cx="6552000" cy="217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각 단계는 완료 조건이 있어야 다음 단계로 이동할 수 있습니다.</a:t>
            </a:r>
            <a:endParaRPr lang="en-US" sz="1100" dirty="0"/>
          </a:p>
        </p:txBody>
      </p:sp>
      <p:sp>
        <p:nvSpPr>
          <p:cNvPr id="25" name="Shape 23"/>
          <p:cNvSpPr/>
          <p:nvPr/>
        </p:nvSpPr>
        <p:spPr>
          <a:xfrm>
            <a:off x="432000" y="9784800"/>
            <a:ext cx="669600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482400" y="9806400"/>
            <a:ext cx="6595200" cy="403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앱_웹_화면 · 7페이지</a:t>
            </a:r>
            <a:endParaRPr lang="en-US" sz="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DFEFF"/>
          </a:solidFill>
          <a:ln w="12700">
            <a:solidFill>
              <a:srgbClr val="FDFEFF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32000" y="432000"/>
            <a:ext cx="6696000" cy="720000"/>
          </a:xfrm>
          <a:prstGeom prst="rect">
            <a:avLst/>
          </a:prstGeom>
          <a:solidFill>
            <a:srgbClr val="D7E6FF">
              <a:alpha val="38000"/>
            </a:srgbClr>
          </a:solidFill>
          <a:ln w="12700">
            <a:solidFill>
              <a:srgbClr val="D7E6FF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75200" y="475200"/>
            <a:ext cx="6609600" cy="633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003FA3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구분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432000" y="1368000"/>
            <a:ext cx="6696000" cy="57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7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구분 페이지 핵심</a:t>
            </a:r>
            <a:endParaRPr lang="en-US" sz="2700" dirty="0"/>
          </a:p>
        </p:txBody>
      </p:sp>
      <p:sp>
        <p:nvSpPr>
          <p:cNvPr id="6" name="Text 4"/>
          <p:cNvSpPr/>
          <p:nvPr/>
        </p:nvSpPr>
        <p:spPr>
          <a:xfrm>
            <a:off x="432000" y="2016000"/>
            <a:ext cx="6696000" cy="39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generic 토픽을 기준으로 페이지 메시지를 정리합니다.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432000" y="5877360"/>
            <a:ext cx="6696000" cy="599280"/>
          </a:xfrm>
          <a:prstGeom prst="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 rot="5400000">
            <a:off x="2842560" y="5877360"/>
            <a:ext cx="59928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482400" y="5920560"/>
            <a:ext cx="2276640" cy="5128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1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2976480" y="5920560"/>
            <a:ext cx="4017600" cy="5128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핵심 메시지 1개 유지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432000" y="6476640"/>
            <a:ext cx="6696000" cy="599280"/>
          </a:xfrm>
          <a:prstGeom prst="rect">
            <a:avLst/>
          </a:prstGeom>
          <a:solidFill>
            <a:srgbClr val="FDFEFF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 rot="5400000">
            <a:off x="2842560" y="6476640"/>
            <a:ext cx="59928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82400" y="6519840"/>
            <a:ext cx="2276640" cy="5128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2</a:t>
            </a:r>
            <a:endParaRPr lang="en-US" sz="900" dirty="0"/>
          </a:p>
        </p:txBody>
      </p:sp>
      <p:sp>
        <p:nvSpPr>
          <p:cNvPr id="14" name="Text 12"/>
          <p:cNvSpPr/>
          <p:nvPr/>
        </p:nvSpPr>
        <p:spPr>
          <a:xfrm>
            <a:off x="2976480" y="6519840"/>
            <a:ext cx="4017600" cy="5128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보조 근거를 짧게 첨부</a:t>
            </a:r>
            <a:endParaRPr lang="en-US" sz="900" dirty="0"/>
          </a:p>
        </p:txBody>
      </p:sp>
      <p:sp>
        <p:nvSpPr>
          <p:cNvPr id="15" name="Shape 13"/>
          <p:cNvSpPr/>
          <p:nvPr/>
        </p:nvSpPr>
        <p:spPr>
          <a:xfrm>
            <a:off x="432000" y="7075920"/>
            <a:ext cx="6696000" cy="599280"/>
          </a:xfrm>
          <a:prstGeom prst="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 rot="5400000">
            <a:off x="2842560" y="7075920"/>
            <a:ext cx="59928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482400" y="7119120"/>
            <a:ext cx="2276640" cy="5128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3</a:t>
            </a:r>
            <a:endParaRPr lang="en-US" sz="900" dirty="0"/>
          </a:p>
        </p:txBody>
      </p:sp>
      <p:sp>
        <p:nvSpPr>
          <p:cNvPr id="18" name="Text 16"/>
          <p:cNvSpPr/>
          <p:nvPr/>
        </p:nvSpPr>
        <p:spPr>
          <a:xfrm>
            <a:off x="2976480" y="7119120"/>
            <a:ext cx="4017600" cy="5128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페이지 목적과 성공조건 정렬</a:t>
            </a:r>
            <a:endParaRPr lang="en-US" sz="900" dirty="0"/>
          </a:p>
        </p:txBody>
      </p:sp>
      <p:sp>
        <p:nvSpPr>
          <p:cNvPr id="19" name="Shape 17"/>
          <p:cNvSpPr/>
          <p:nvPr/>
        </p:nvSpPr>
        <p:spPr>
          <a:xfrm>
            <a:off x="432000" y="2556000"/>
            <a:ext cx="6696000" cy="3105360"/>
          </a:xfrm>
          <a:prstGeom prst="round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511200" y="2635200"/>
            <a:ext cx="6537600" cy="2946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이미지 없음 자산을 선택 근거로 사용하고, 확인 가능한 항목만 포함합니다. 의미가 불명확하면 중립 문장을 1개만 유지합니다.</a:t>
            </a:r>
            <a:endParaRPr lang="en-US" sz="1100" dirty="0"/>
          </a:p>
          <a:p>
            <a:pPr algn="l" indent="0" marL="0">
              <a:buNone/>
            </a:pP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핵심 메시지 1개 유지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보조 근거를 짧게 첨부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페이지 목적과 성공조건 정렬</a:t>
            </a:r>
            <a:endParaRPr lang="en-US" sz="1100" dirty="0"/>
          </a:p>
        </p:txBody>
      </p:sp>
      <p:sp>
        <p:nvSpPr>
          <p:cNvPr id="21" name="Shape 19"/>
          <p:cNvSpPr/>
          <p:nvPr/>
        </p:nvSpPr>
        <p:spPr>
          <a:xfrm>
            <a:off x="432000" y="7891200"/>
            <a:ext cx="6696000" cy="1648800"/>
          </a:xfrm>
          <a:prstGeom prst="roundRect">
            <a:avLst/>
          </a:prstGeom>
          <a:solidFill>
            <a:srgbClr val="E4F7FA"/>
          </a:solidFill>
          <a:ln w="12700">
            <a:solidFill>
              <a:srgbClr val="E4F7FA">
                <a:alpha val="0"/>
              </a:srgbClr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504000" y="7963200"/>
            <a:ext cx="6552000" cy="1504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페이지 요소는 템플릿 예산 범위 내에서만 유지합니다.</a:t>
            </a:r>
            <a:endParaRPr lang="en-US" sz="1100" dirty="0"/>
          </a:p>
        </p:txBody>
      </p:sp>
      <p:sp>
        <p:nvSpPr>
          <p:cNvPr id="23" name="Shape 21"/>
          <p:cNvSpPr/>
          <p:nvPr/>
        </p:nvSpPr>
        <p:spPr>
          <a:xfrm>
            <a:off x="432000" y="9784800"/>
            <a:ext cx="669600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482400" y="9806400"/>
            <a:ext cx="6595200" cy="403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앱_웹_화면 · 8페이지</a:t>
            </a:r>
            <a:endParaRPr lang="en-US" sz="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DFEFF"/>
          </a:solidFill>
          <a:ln w="12700">
            <a:solidFill>
              <a:srgbClr val="FDFEFF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32000" y="432000"/>
            <a:ext cx="6696000" cy="720000"/>
          </a:xfrm>
          <a:prstGeom prst="rect">
            <a:avLst/>
          </a:prstGeom>
          <a:solidFill>
            <a:srgbClr val="D7E6FF">
              <a:alpha val="38000"/>
            </a:srgbClr>
          </a:solidFill>
          <a:ln w="12700">
            <a:solidFill>
              <a:srgbClr val="D7E6FF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75200" y="475200"/>
            <a:ext cx="6609600" cy="633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003FA3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다음 단계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432000" y="1368000"/>
            <a:ext cx="6696000" cy="57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7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다음 단계 확정</a:t>
            </a:r>
            <a:endParaRPr lang="en-US" sz="2700" dirty="0"/>
          </a:p>
        </p:txBody>
      </p:sp>
      <p:sp>
        <p:nvSpPr>
          <p:cNvPr id="6" name="Text 4"/>
          <p:cNvSpPr/>
          <p:nvPr/>
        </p:nvSpPr>
        <p:spPr>
          <a:xfrm>
            <a:off x="432000" y="2016000"/>
            <a:ext cx="6696000" cy="39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회의 종료 시 실행 항목이 남도록 정리합니다.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432000" y="5877360"/>
            <a:ext cx="6696000" cy="449460"/>
          </a:xfrm>
          <a:prstGeom prst="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 rot="5400000">
            <a:off x="2842560" y="5877360"/>
            <a:ext cx="44946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482400" y="5920560"/>
            <a:ext cx="2276640" cy="363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1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2976480" y="5920560"/>
            <a:ext cx="4017600" cy="363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담당자 지정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432000" y="6326820"/>
            <a:ext cx="6696000" cy="449460"/>
          </a:xfrm>
          <a:prstGeom prst="rect">
            <a:avLst/>
          </a:prstGeom>
          <a:solidFill>
            <a:srgbClr val="FDFEFF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 rot="5400000">
            <a:off x="2842560" y="6326820"/>
            <a:ext cx="44946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82400" y="6370020"/>
            <a:ext cx="2276640" cy="363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2</a:t>
            </a:r>
            <a:endParaRPr lang="en-US" sz="900" dirty="0"/>
          </a:p>
        </p:txBody>
      </p:sp>
      <p:sp>
        <p:nvSpPr>
          <p:cNvPr id="14" name="Text 12"/>
          <p:cNvSpPr/>
          <p:nvPr/>
        </p:nvSpPr>
        <p:spPr>
          <a:xfrm>
            <a:off x="2976480" y="6370020"/>
            <a:ext cx="4017600" cy="363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기한 확정</a:t>
            </a:r>
            <a:endParaRPr lang="en-US" sz="900" dirty="0"/>
          </a:p>
        </p:txBody>
      </p:sp>
      <p:sp>
        <p:nvSpPr>
          <p:cNvPr id="15" name="Shape 13"/>
          <p:cNvSpPr/>
          <p:nvPr/>
        </p:nvSpPr>
        <p:spPr>
          <a:xfrm>
            <a:off x="432000" y="6776280"/>
            <a:ext cx="6696000" cy="449460"/>
          </a:xfrm>
          <a:prstGeom prst="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 rot="5400000">
            <a:off x="2842560" y="6776280"/>
            <a:ext cx="44946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482400" y="6819480"/>
            <a:ext cx="2276640" cy="363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3</a:t>
            </a:r>
            <a:endParaRPr lang="en-US" sz="900" dirty="0"/>
          </a:p>
        </p:txBody>
      </p:sp>
      <p:sp>
        <p:nvSpPr>
          <p:cNvPr id="18" name="Text 16"/>
          <p:cNvSpPr/>
          <p:nvPr/>
        </p:nvSpPr>
        <p:spPr>
          <a:xfrm>
            <a:off x="2976480" y="6819480"/>
            <a:ext cx="4017600" cy="363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검토 미팅 예약</a:t>
            </a:r>
            <a:endParaRPr lang="en-US" sz="900" dirty="0"/>
          </a:p>
        </p:txBody>
      </p:sp>
      <p:sp>
        <p:nvSpPr>
          <p:cNvPr id="19" name="Shape 17"/>
          <p:cNvSpPr/>
          <p:nvPr/>
        </p:nvSpPr>
        <p:spPr>
          <a:xfrm>
            <a:off x="432000" y="7225740"/>
            <a:ext cx="6696000" cy="449460"/>
          </a:xfrm>
          <a:prstGeom prst="rect">
            <a:avLst/>
          </a:prstGeom>
          <a:solidFill>
            <a:srgbClr val="FDFEFF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 rot="5400000">
            <a:off x="2842560" y="7225740"/>
            <a:ext cx="44946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482400" y="7268940"/>
            <a:ext cx="2276640" cy="363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4</a:t>
            </a:r>
            <a:endParaRPr lang="en-US" sz="900" dirty="0"/>
          </a:p>
        </p:txBody>
      </p:sp>
      <p:sp>
        <p:nvSpPr>
          <p:cNvPr id="22" name="Text 20"/>
          <p:cNvSpPr/>
          <p:nvPr/>
        </p:nvSpPr>
        <p:spPr>
          <a:xfrm>
            <a:off x="2976480" y="7268940"/>
            <a:ext cx="4017600" cy="363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리스크 체크</a:t>
            </a:r>
            <a:endParaRPr lang="en-US" sz="900" dirty="0"/>
          </a:p>
        </p:txBody>
      </p:sp>
      <p:sp>
        <p:nvSpPr>
          <p:cNvPr id="23" name="Shape 21"/>
          <p:cNvSpPr/>
          <p:nvPr/>
        </p:nvSpPr>
        <p:spPr>
          <a:xfrm>
            <a:off x="432000" y="2556000"/>
            <a:ext cx="6696000" cy="3105360"/>
          </a:xfrm>
          <a:prstGeom prst="roundRect">
            <a:avLst/>
          </a:prstGeom>
          <a:solidFill>
            <a:srgbClr val="EAF1FE"/>
          </a:solidFill>
          <a:ln w="12700">
            <a:solidFill>
              <a:srgbClr val="C9D4E8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511200" y="2635200"/>
            <a:ext cx="6537600" cy="2946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담당자, 기한, 산출물, 검토 시점을 한 페이지에 배치해 즉시 실행 가능 상태로 마무리합니다.</a:t>
            </a:r>
            <a:endParaRPr lang="en-US" sz="1100" dirty="0"/>
          </a:p>
          <a:p>
            <a:pPr algn="l" indent="0" marL="0">
              <a:buNone/>
            </a:pP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담당자 지정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기한 확정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검토 미팅 예약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리스크 체크</a:t>
            </a:r>
            <a:endParaRPr lang="en-US" sz="1100" dirty="0"/>
          </a:p>
        </p:txBody>
      </p:sp>
      <p:sp>
        <p:nvSpPr>
          <p:cNvPr id="25" name="Shape 23"/>
          <p:cNvSpPr/>
          <p:nvPr/>
        </p:nvSpPr>
        <p:spPr>
          <a:xfrm>
            <a:off x="432000" y="7891200"/>
            <a:ext cx="6696000" cy="1648800"/>
          </a:xfrm>
          <a:prstGeom prst="roundRect">
            <a:avLst/>
          </a:prstGeom>
          <a:solidFill>
            <a:srgbClr val="E4F7FA"/>
          </a:solidFill>
          <a:ln w="12700">
            <a:solidFill>
              <a:srgbClr val="E4F7FA">
                <a:alpha val="0"/>
              </a:srgbClr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504000" y="7963200"/>
            <a:ext cx="6552000" cy="1504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b="1" dirty="0">
                <a:solidFill>
                  <a:srgbClr val="1824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CTA는 단문으로 작성하고 실행 목록은 불릿으로 분리합니다.</a:t>
            </a:r>
            <a:endParaRPr lang="en-US" sz="1100" dirty="0"/>
          </a:p>
        </p:txBody>
      </p:sp>
      <p:sp>
        <p:nvSpPr>
          <p:cNvPr id="27" name="Shape 25"/>
          <p:cNvSpPr/>
          <p:nvPr/>
        </p:nvSpPr>
        <p:spPr>
          <a:xfrm>
            <a:off x="432000" y="9784800"/>
            <a:ext cx="6696000" cy="914"/>
          </a:xfrm>
          <a:prstGeom prst="line">
            <a:avLst/>
          </a:prstGeom>
          <a:noFill/>
          <a:ln w="12700">
            <a:solidFill>
              <a:srgbClr val="C9D4E8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482400" y="9806400"/>
            <a:ext cx="6595200" cy="403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3E526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앱_웹_화면 · 9페이지</a:t>
            </a:r>
            <a:endParaRPr lang="en-US" sz="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앱_웹_화면</dc:title>
  <dc:subject>proposal A4P</dc:subject>
  <dc:creator>doc-factory</dc:creator>
  <cp:lastModifiedBy>doc-factory</cp:lastModifiedBy>
  <cp:revision>1</cp:revision>
  <dcterms:created xsi:type="dcterms:W3CDTF">2026-02-24T09:58:00Z</dcterms:created>
  <dcterms:modified xsi:type="dcterms:W3CDTF">2026-02-24T09:58:00Z</dcterms:modified>
</cp:coreProperties>
</file>